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57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5" r:id="rId18"/>
    <p:sldId id="276" r:id="rId19"/>
    <p:sldId id="277" r:id="rId20"/>
    <p:sldId id="278" r:id="rId21"/>
    <p:sldId id="279" r:id="rId22"/>
    <p:sldId id="281" r:id="rId23"/>
    <p:sldId id="283" r:id="rId24"/>
    <p:sldId id="282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zo6Fkp26el7iowz9/x856U7ev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4" autoAdjust="0"/>
    <p:restoredTop sz="58713" autoAdjust="0"/>
  </p:normalViewPr>
  <p:slideViewPr>
    <p:cSldViewPr snapToGrid="0">
      <p:cViewPr varScale="1">
        <p:scale>
          <a:sx n="67" d="100"/>
          <a:sy n="67" d="100"/>
        </p:scale>
        <p:origin x="38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6938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773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235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557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807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505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553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424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09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406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7730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1383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474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333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46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571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36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83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13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56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ad4db018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g11ad4db018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9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cxnSp>
        <p:nvCxnSpPr>
          <p:cNvPr id="23" name="Google Shape;23;p30"/>
          <p:cNvCxnSpPr/>
          <p:nvPr/>
        </p:nvCxnSpPr>
        <p:spPr>
          <a:xfrm>
            <a:off x="0" y="6754969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24;p30"/>
          <p:cNvCxnSpPr/>
          <p:nvPr/>
        </p:nvCxnSpPr>
        <p:spPr>
          <a:xfrm>
            <a:off x="0" y="6810777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31"/>
          <p:cNvCxnSpPr/>
          <p:nvPr/>
        </p:nvCxnSpPr>
        <p:spPr>
          <a:xfrm>
            <a:off x="0" y="6754969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1"/>
          <p:cNvCxnSpPr/>
          <p:nvPr/>
        </p:nvCxnSpPr>
        <p:spPr>
          <a:xfrm>
            <a:off x="0" y="6810777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cxnSp>
        <p:nvCxnSpPr>
          <p:cNvPr id="15" name="Google Shape;15;p29"/>
          <p:cNvCxnSpPr/>
          <p:nvPr/>
        </p:nvCxnSpPr>
        <p:spPr>
          <a:xfrm>
            <a:off x="0" y="6754969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6;p29"/>
          <p:cNvCxnSpPr/>
          <p:nvPr/>
        </p:nvCxnSpPr>
        <p:spPr>
          <a:xfrm>
            <a:off x="0" y="6810777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narqube.org/latest/analyzing-source-code/scanners/sonarscanne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0" y="2234837"/>
            <a:ext cx="1201200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4800" b="1" dirty="0">
                <a:solidFill>
                  <a:schemeClr val="dk1"/>
                </a:solidFill>
              </a:rPr>
              <a:t>SonarQube </a:t>
            </a:r>
          </a:p>
        </p:txBody>
      </p:sp>
      <p:pic>
        <p:nvPicPr>
          <p:cNvPr id="90" name="Google Shape;9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450" y="3578711"/>
            <a:ext cx="3037100" cy="27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256211E-3B57-4EA6-7A92-0FD467B7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44" y="94333"/>
            <a:ext cx="3093744" cy="997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4D2FE1CD-B763-C391-7574-40D6A6C3ADD1}"/>
              </a:ext>
            </a:extLst>
          </p:cNvPr>
          <p:cNvSpPr txBox="1"/>
          <p:nvPr/>
        </p:nvSpPr>
        <p:spPr>
          <a:xfrm>
            <a:off x="2212019" y="861292"/>
            <a:ext cx="7767962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2000" dirty="0">
                <a:solidFill>
                  <a:schemeClr val="dk1"/>
                </a:solidFill>
              </a:rPr>
              <a:t>Download sonar-scanner:</a:t>
            </a:r>
          </a:p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2000" dirty="0">
                <a:solidFill>
                  <a:schemeClr val="bg2"/>
                </a:solidFill>
                <a:hlinkClick r:id="rId3"/>
              </a:rPr>
              <a:t>https://docs.sonarqube.org/latest/analyzing-source-code/scanners/sonarscanner/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BCE07B-44D1-53E1-EA5A-1FBAB5CD35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07035" y="2082152"/>
            <a:ext cx="6777929" cy="43220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E45CBD6-9DA9-6627-63C9-B03531A0BC3E}"/>
              </a:ext>
            </a:extLst>
          </p:cNvPr>
          <p:cNvSpPr/>
          <p:nvPr/>
        </p:nvSpPr>
        <p:spPr>
          <a:xfrm>
            <a:off x="5046678" y="2634864"/>
            <a:ext cx="4325922" cy="979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522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4D2FE1CD-B763-C391-7574-40D6A6C3ADD1}"/>
              </a:ext>
            </a:extLst>
          </p:cNvPr>
          <p:cNvSpPr txBox="1"/>
          <p:nvPr/>
        </p:nvSpPr>
        <p:spPr>
          <a:xfrm>
            <a:off x="-2152835" y="2977171"/>
            <a:ext cx="7767962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2000" dirty="0">
                <a:solidFill>
                  <a:schemeClr val="dk1"/>
                </a:solidFill>
              </a:rPr>
              <a:t>Unzip sonar-scanner</a:t>
            </a:r>
            <a:endParaRPr lang="es-PE" sz="3600" dirty="0">
              <a:solidFill>
                <a:schemeClr val="bg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36F2F1-90BF-0215-3023-A0EE028D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5910" y="838036"/>
            <a:ext cx="8404303" cy="51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1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6063DF-C2D7-3C00-CADD-9B6CD9C6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921" y="1436959"/>
            <a:ext cx="3924848" cy="4629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F8DEC7-CDBC-C463-66DB-00005863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27" y="1046159"/>
            <a:ext cx="5716655" cy="5411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06351DF-1554-5384-FEE2-2F3588E4ABBB}"/>
              </a:ext>
            </a:extLst>
          </p:cNvPr>
          <p:cNvSpPr txBox="1"/>
          <p:nvPr/>
        </p:nvSpPr>
        <p:spPr>
          <a:xfrm>
            <a:off x="2974685" y="243054"/>
            <a:ext cx="6107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dirty="0" err="1"/>
              <a:t>Go</a:t>
            </a:r>
            <a:r>
              <a:rPr lang="es-PE" sz="2000" dirty="0"/>
              <a:t> </a:t>
            </a:r>
            <a:r>
              <a:rPr lang="es-PE" sz="2000" dirty="0" err="1"/>
              <a:t>to</a:t>
            </a:r>
            <a:r>
              <a:rPr lang="es-PE" sz="2000" dirty="0"/>
              <a:t> </a:t>
            </a:r>
            <a:r>
              <a:rPr lang="es-PE" sz="2000" dirty="0" err="1"/>
              <a:t>environment</a:t>
            </a:r>
            <a:r>
              <a:rPr lang="es-PE" sz="2000" dirty="0"/>
              <a:t> variables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AB190F5-0023-770C-206F-0A90D311884F}"/>
              </a:ext>
            </a:extLst>
          </p:cNvPr>
          <p:cNvSpPr/>
          <p:nvPr/>
        </p:nvSpPr>
        <p:spPr>
          <a:xfrm>
            <a:off x="9357064" y="5184558"/>
            <a:ext cx="1287262" cy="310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158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6351DF-1554-5384-FEE2-2F3588E4ABBB}"/>
              </a:ext>
            </a:extLst>
          </p:cNvPr>
          <p:cNvSpPr txBox="1"/>
          <p:nvPr/>
        </p:nvSpPr>
        <p:spPr>
          <a:xfrm>
            <a:off x="2974684" y="243054"/>
            <a:ext cx="68795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Then, in the Path, enter the bin path of sonar-scanner</a:t>
            </a:r>
            <a:endParaRPr lang="es-PE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67A1E2-923E-EF97-BD4D-1E24E4C7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9350" y="1291839"/>
            <a:ext cx="5348837" cy="4772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894BD2-4A20-F2ED-2393-D1496D78A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3" y="891734"/>
            <a:ext cx="5887272" cy="5572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4ED8872-A477-8603-2D83-09850AEE548B}"/>
              </a:ext>
            </a:extLst>
          </p:cNvPr>
          <p:cNvSpPr/>
          <p:nvPr/>
        </p:nvSpPr>
        <p:spPr>
          <a:xfrm>
            <a:off x="4065973" y="5504155"/>
            <a:ext cx="887767" cy="310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68E766-3240-CE25-75B9-A27499803D9B}"/>
              </a:ext>
            </a:extLst>
          </p:cNvPr>
          <p:cNvSpPr/>
          <p:nvPr/>
        </p:nvSpPr>
        <p:spPr>
          <a:xfrm>
            <a:off x="443883" y="4882718"/>
            <a:ext cx="5193437" cy="213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9C44F87-8191-8CA0-388A-041E01F1421B}"/>
              </a:ext>
            </a:extLst>
          </p:cNvPr>
          <p:cNvSpPr/>
          <p:nvPr/>
        </p:nvSpPr>
        <p:spPr>
          <a:xfrm>
            <a:off x="6454066" y="5193437"/>
            <a:ext cx="3950563" cy="221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E6ED6A-E6A2-4649-4619-AC458AC995D6}"/>
              </a:ext>
            </a:extLst>
          </p:cNvPr>
          <p:cNvSpPr/>
          <p:nvPr/>
        </p:nvSpPr>
        <p:spPr>
          <a:xfrm>
            <a:off x="10524894" y="1716859"/>
            <a:ext cx="923278" cy="301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24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6351DF-1554-5384-FEE2-2F3588E4ABBB}"/>
              </a:ext>
            </a:extLst>
          </p:cNvPr>
          <p:cNvSpPr txBox="1"/>
          <p:nvPr/>
        </p:nvSpPr>
        <p:spPr>
          <a:xfrm>
            <a:off x="2974684" y="243054"/>
            <a:ext cx="68795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Go to the project folder and run sonar-scanner</a:t>
            </a:r>
            <a:endParaRPr lang="es-PE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4537EA-FE83-D76D-36C4-B5D9A52CD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194" y="1491647"/>
            <a:ext cx="8257612" cy="43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78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6351DF-1554-5384-FEE2-2F3588E4ABBB}"/>
              </a:ext>
            </a:extLst>
          </p:cNvPr>
          <p:cNvSpPr txBox="1"/>
          <p:nvPr/>
        </p:nvSpPr>
        <p:spPr>
          <a:xfrm>
            <a:off x="2974684" y="243054"/>
            <a:ext cx="7971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If it shows that the execution was successful. Go to the web console.</a:t>
            </a:r>
            <a:endParaRPr lang="es-PE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092E77-B37F-4BFB-590F-A9E8377EE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61" y="990259"/>
            <a:ext cx="9326277" cy="48774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168243F-3B0A-CB79-9263-F93AB0ECE242}"/>
              </a:ext>
            </a:extLst>
          </p:cNvPr>
          <p:cNvSpPr/>
          <p:nvPr/>
        </p:nvSpPr>
        <p:spPr>
          <a:xfrm>
            <a:off x="1846555" y="4083728"/>
            <a:ext cx="1464816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537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6351DF-1554-5384-FEE2-2F3588E4ABBB}"/>
              </a:ext>
            </a:extLst>
          </p:cNvPr>
          <p:cNvSpPr txBox="1"/>
          <p:nvPr/>
        </p:nvSpPr>
        <p:spPr>
          <a:xfrm>
            <a:off x="2974684" y="243054"/>
            <a:ext cx="7971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Project added to </a:t>
            </a:r>
            <a:r>
              <a:rPr lang="en-US" sz="2000" dirty="0" err="1"/>
              <a:t>Sonarqube</a:t>
            </a:r>
            <a:r>
              <a:rPr lang="en-US" sz="2000" dirty="0"/>
              <a:t> </a:t>
            </a:r>
            <a:endParaRPr lang="es-PE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5B4D9E-94A8-CF4E-EA09-FD5A66E68C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0218" y="2270227"/>
            <a:ext cx="10411563" cy="29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2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ad4db0189_1_15"/>
          <p:cNvSpPr txBox="1"/>
          <p:nvPr/>
        </p:nvSpPr>
        <p:spPr>
          <a:xfrm>
            <a:off x="243198" y="91440"/>
            <a:ext cx="314807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Discussion:</a:t>
            </a:r>
            <a:endParaRPr dirty="0"/>
          </a:p>
        </p:txBody>
      </p:sp>
      <p:sp>
        <p:nvSpPr>
          <p:cNvPr id="97" name="Google Shape;97;g11ad4db0189_1_15"/>
          <p:cNvSpPr/>
          <p:nvPr/>
        </p:nvSpPr>
        <p:spPr>
          <a:xfrm>
            <a:off x="742069" y="1842544"/>
            <a:ext cx="10933500" cy="1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Code Smells?</a:t>
            </a:r>
            <a:endParaRPr dirty="0"/>
          </a:p>
        </p:txBody>
      </p:sp>
      <p:pic>
        <p:nvPicPr>
          <p:cNvPr id="1026" name="Picture 2" descr="Vectores e ilustraciones de Persona preguntando para descargar gratis |  Freepik">
            <a:extLst>
              <a:ext uri="{FF2B5EF4-FFF2-40B4-BE49-F238E27FC236}">
                <a16:creationId xmlns:a16="http://schemas.microsoft.com/office/drawing/2014/main" id="{89F71E7E-B25A-48B6-10E4-29A260403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882" y="3106444"/>
            <a:ext cx="3147874" cy="314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ad4db0189_1_15"/>
          <p:cNvSpPr txBox="1"/>
          <p:nvPr/>
        </p:nvSpPr>
        <p:spPr>
          <a:xfrm>
            <a:off x="243198" y="91440"/>
            <a:ext cx="35475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s-PE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Smells</a:t>
            </a:r>
            <a:endParaRPr dirty="0"/>
          </a:p>
        </p:txBody>
      </p:sp>
      <p:sp>
        <p:nvSpPr>
          <p:cNvPr id="97" name="Google Shape;97;g11ad4db0189_1_15"/>
          <p:cNvSpPr/>
          <p:nvPr/>
        </p:nvSpPr>
        <p:spPr>
          <a:xfrm>
            <a:off x="759824" y="1815911"/>
            <a:ext cx="10933500" cy="1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code smells itself is not a defect but a potential problem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E21BFE-2B78-1187-F1E9-679D5C5A9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915" y="2974019"/>
            <a:ext cx="3584339" cy="32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15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ad4db0189_1_15"/>
          <p:cNvSpPr txBox="1"/>
          <p:nvPr/>
        </p:nvSpPr>
        <p:spPr>
          <a:xfrm>
            <a:off x="243198" y="91440"/>
            <a:ext cx="35475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s-PE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Smells</a:t>
            </a:r>
            <a:endParaRPr dirty="0"/>
          </a:p>
        </p:txBody>
      </p:sp>
      <p:sp>
        <p:nvSpPr>
          <p:cNvPr id="97" name="Google Shape;97;g11ad4db0189_1_15"/>
          <p:cNvSpPr/>
          <p:nvPr/>
        </p:nvSpPr>
        <p:spPr>
          <a:xfrm>
            <a:off x="759824" y="1815911"/>
            <a:ext cx="10933500" cy="1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detecting something in the code that does not smell good, it is like seeing an alarm light that turns on in our code and that is a signal to act, being the ideal moment to improve our code.</a:t>
            </a:r>
            <a:endParaRPr sz="1050" dirty="0"/>
          </a:p>
        </p:txBody>
      </p:sp>
      <p:pic>
        <p:nvPicPr>
          <p:cNvPr id="2054" name="Picture 6" descr="Police holding danger sign on laptop monitor. website security warning  symbol concept in cartoon illustration vector 4599846 Vector Art at Vecteezy">
            <a:extLst>
              <a:ext uri="{FF2B5EF4-FFF2-40B4-BE49-F238E27FC236}">
                <a16:creationId xmlns:a16="http://schemas.microsoft.com/office/drawing/2014/main" id="{A0E29D8E-46F8-65F9-3523-0C6C2CB0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338" y="3269515"/>
            <a:ext cx="4454617" cy="32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5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narqube sticker adesivo - Stickers Devs">
            <a:extLst>
              <a:ext uri="{FF2B5EF4-FFF2-40B4-BE49-F238E27FC236}">
                <a16:creationId xmlns:a16="http://schemas.microsoft.com/office/drawing/2014/main" id="{73357414-93CC-65A7-DF51-E84CADB30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5046"/>
            <a:ext cx="6858000" cy="584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232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ad4db0189_1_15"/>
          <p:cNvSpPr txBox="1"/>
          <p:nvPr/>
        </p:nvSpPr>
        <p:spPr>
          <a:xfrm>
            <a:off x="243198" y="91440"/>
            <a:ext cx="35475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s-PE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Smells</a:t>
            </a:r>
            <a:endParaRPr dirty="0"/>
          </a:p>
        </p:txBody>
      </p:sp>
      <p:sp>
        <p:nvSpPr>
          <p:cNvPr id="5" name="Google Shape;97;g11ad4db0189_1_15">
            <a:extLst>
              <a:ext uri="{FF2B5EF4-FFF2-40B4-BE49-F238E27FC236}">
                <a16:creationId xmlns:a16="http://schemas.microsoft.com/office/drawing/2014/main" id="{51E8DB70-9040-7918-1AAC-00EF222688F4}"/>
              </a:ext>
            </a:extLst>
          </p:cNvPr>
          <p:cNvSpPr/>
          <p:nvPr/>
        </p:nvSpPr>
        <p:spPr>
          <a:xfrm>
            <a:off x="742069" y="1842544"/>
            <a:ext cx="10933500" cy="1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identify a Code Smells?</a:t>
            </a:r>
            <a:endParaRPr dirty="0"/>
          </a:p>
        </p:txBody>
      </p:sp>
      <p:pic>
        <p:nvPicPr>
          <p:cNvPr id="3074" name="Picture 2" descr="Discussion Vectors &amp; Illustrations for Free Download | Freepik">
            <a:extLst>
              <a:ext uri="{FF2B5EF4-FFF2-40B4-BE49-F238E27FC236}">
                <a16:creationId xmlns:a16="http://schemas.microsoft.com/office/drawing/2014/main" id="{27FD60B9-327C-481F-A586-8E29682B4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16" y="3106444"/>
            <a:ext cx="4638967" cy="304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48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ad4db0189_1_15"/>
          <p:cNvSpPr txBox="1"/>
          <p:nvPr/>
        </p:nvSpPr>
        <p:spPr>
          <a:xfrm>
            <a:off x="243198" y="91440"/>
            <a:ext cx="35475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s-PE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Smells</a:t>
            </a:r>
            <a:endParaRPr dirty="0"/>
          </a:p>
        </p:txBody>
      </p:sp>
      <p:sp>
        <p:nvSpPr>
          <p:cNvPr id="2" name="Google Shape;97;g11ad4db0189_1_15">
            <a:extLst>
              <a:ext uri="{FF2B5EF4-FFF2-40B4-BE49-F238E27FC236}">
                <a16:creationId xmlns:a16="http://schemas.microsoft.com/office/drawing/2014/main" id="{ED33438D-1249-6FE2-6489-92CF4F40887A}"/>
              </a:ext>
            </a:extLst>
          </p:cNvPr>
          <p:cNvSpPr/>
          <p:nvPr/>
        </p:nvSpPr>
        <p:spPr>
          <a:xfrm>
            <a:off x="1709734" y="1886933"/>
            <a:ext cx="10933500" cy="1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C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omments 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L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onger methods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V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ery large classes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long parameter list 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M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eaningless names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ames not existent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D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ead code</a:t>
            </a:r>
            <a:endParaRPr sz="1050" dirty="0"/>
          </a:p>
        </p:txBody>
      </p:sp>
      <p:pic>
        <p:nvPicPr>
          <p:cNvPr id="4102" name="Picture 6" descr="Code Smells">
            <a:extLst>
              <a:ext uri="{FF2B5EF4-FFF2-40B4-BE49-F238E27FC236}">
                <a16:creationId xmlns:a16="http://schemas.microsoft.com/office/drawing/2014/main" id="{85B09FBD-FA1A-557A-6833-A75F206A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36" y="1671406"/>
            <a:ext cx="2008678" cy="351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0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ad4db0189_1_15"/>
          <p:cNvSpPr txBox="1"/>
          <p:nvPr/>
        </p:nvSpPr>
        <p:spPr>
          <a:xfrm>
            <a:off x="243198" y="91440"/>
            <a:ext cx="35475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s-PE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Smells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9A1B40-0BDA-ACB5-BF50-7B0FB743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2487" y="1583240"/>
            <a:ext cx="7947025" cy="4394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6660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ad4db0189_1_15"/>
          <p:cNvSpPr txBox="1"/>
          <p:nvPr/>
        </p:nvSpPr>
        <p:spPr>
          <a:xfrm>
            <a:off x="243198" y="91440"/>
            <a:ext cx="35475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s-PE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Smells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8914E3-3626-F282-8577-7A72E13C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1699" y="922396"/>
            <a:ext cx="9724751" cy="5725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2181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ad4db0189_1_15"/>
          <p:cNvSpPr txBox="1"/>
          <p:nvPr/>
        </p:nvSpPr>
        <p:spPr>
          <a:xfrm>
            <a:off x="243198" y="91440"/>
            <a:ext cx="35475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s-PE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Smells</a:t>
            </a:r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224271F-137E-25B7-41BE-5FFAE24DA2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9510" y="1817591"/>
            <a:ext cx="7472980" cy="3764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85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37FA34-855E-AD21-BC3A-62D786A3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1639" y="584389"/>
            <a:ext cx="5559087" cy="5540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184419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Installation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4D2FE1CD-B763-C391-7574-40D6A6C3ADD1}"/>
              </a:ext>
            </a:extLst>
          </p:cNvPr>
          <p:cNvSpPr txBox="1"/>
          <p:nvPr/>
        </p:nvSpPr>
        <p:spPr>
          <a:xfrm>
            <a:off x="-474309" y="3194439"/>
            <a:ext cx="6427434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Go to: </a:t>
            </a:r>
            <a:r>
              <a:rPr lang="en-US" sz="2000" dirty="0">
                <a:solidFill>
                  <a:schemeClr val="bg2"/>
                </a:solidFill>
              </a:rPr>
              <a:t>https://www.sonarqube.org/donwloads</a:t>
            </a:r>
            <a:endParaRPr lang="es-PE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184419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Installation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4D2FE1CD-B763-C391-7574-40D6A6C3ADD1}"/>
              </a:ext>
            </a:extLst>
          </p:cNvPr>
          <p:cNvSpPr txBox="1"/>
          <p:nvPr/>
        </p:nvSpPr>
        <p:spPr>
          <a:xfrm>
            <a:off x="358965" y="2548312"/>
            <a:ext cx="4456090" cy="185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Extract the files of </a:t>
            </a:r>
          </a:p>
          <a:p>
            <a:pPr marL="127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the download in a folder , then enter to the console with </a:t>
            </a:r>
            <a:r>
              <a:rPr lang="en-US" sz="2000" dirty="0" err="1">
                <a:solidFill>
                  <a:schemeClr val="dk1"/>
                </a:solidFill>
              </a:rPr>
              <a:t>cmd</a:t>
            </a:r>
            <a:r>
              <a:rPr lang="en-US" sz="2000" dirty="0">
                <a:solidFill>
                  <a:schemeClr val="dk1"/>
                </a:solidFill>
              </a:rPr>
              <a:t> in </a:t>
            </a:r>
          </a:p>
          <a:p>
            <a:pPr marL="127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and go to the folder where </a:t>
            </a:r>
          </a:p>
          <a:p>
            <a:pPr marL="127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SonarQube is unzipped.</a:t>
            </a: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</a:t>
            </a:r>
            <a:endParaRPr lang="es-PE" sz="3600" dirty="0">
              <a:solidFill>
                <a:schemeClr val="bg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DE579A-BC6B-AFEF-DF9F-2F8DF932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5079" y="1385640"/>
            <a:ext cx="6587956" cy="40867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238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4D2FE1CD-B763-C391-7574-40D6A6C3ADD1}"/>
              </a:ext>
            </a:extLst>
          </p:cNvPr>
          <p:cNvSpPr txBox="1"/>
          <p:nvPr/>
        </p:nvSpPr>
        <p:spPr>
          <a:xfrm>
            <a:off x="66582" y="2895542"/>
            <a:ext cx="5091344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2000" dirty="0">
                <a:solidFill>
                  <a:schemeClr val="dk1"/>
                </a:solidFill>
              </a:rPr>
              <a:t>Run StartSonar.bat in the cmd and then allow access so it can be executed.</a:t>
            </a:r>
            <a:endParaRPr lang="es-PE" sz="3600" dirty="0">
              <a:solidFill>
                <a:schemeClr val="bg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F643A-E8AC-AADF-2C9F-71431F2D9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562" y="653834"/>
            <a:ext cx="6617456" cy="543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1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4D2FE1CD-B763-C391-7574-40D6A6C3ADD1}"/>
              </a:ext>
            </a:extLst>
          </p:cNvPr>
          <p:cNvSpPr txBox="1"/>
          <p:nvPr/>
        </p:nvSpPr>
        <p:spPr>
          <a:xfrm>
            <a:off x="-235259" y="3146615"/>
            <a:ext cx="5091344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2000" dirty="0">
                <a:solidFill>
                  <a:schemeClr val="dk1"/>
                </a:solidFill>
              </a:rPr>
              <a:t>Verify that the process is active</a:t>
            </a:r>
            <a:endParaRPr lang="es-PE" sz="3600" dirty="0">
              <a:solidFill>
                <a:schemeClr val="bg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3BD814-1756-AD8A-B919-69F78963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89" y="653834"/>
            <a:ext cx="7220958" cy="530616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EC4DC0D-C201-96E2-1FAC-90743A8A5DD5}"/>
              </a:ext>
            </a:extLst>
          </p:cNvPr>
          <p:cNvSpPr/>
          <p:nvPr/>
        </p:nvSpPr>
        <p:spPr>
          <a:xfrm>
            <a:off x="4793489" y="5521911"/>
            <a:ext cx="6294721" cy="320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887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4D2FE1CD-B763-C391-7574-40D6A6C3ADD1}"/>
              </a:ext>
            </a:extLst>
          </p:cNvPr>
          <p:cNvSpPr txBox="1"/>
          <p:nvPr/>
        </p:nvSpPr>
        <p:spPr>
          <a:xfrm>
            <a:off x="-432787" y="2889163"/>
            <a:ext cx="5091344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2000" dirty="0">
                <a:solidFill>
                  <a:schemeClr val="dk1"/>
                </a:solidFill>
              </a:rPr>
              <a:t>Enter to localhost:9000</a:t>
            </a:r>
            <a:endParaRPr lang="es-PE" sz="3600" dirty="0">
              <a:solidFill>
                <a:schemeClr val="bg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A5DAE2-B752-87FB-F789-84227114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55" y="1083271"/>
            <a:ext cx="7559941" cy="4779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952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4D2FE1CD-B763-C391-7574-40D6A6C3ADD1}"/>
              </a:ext>
            </a:extLst>
          </p:cNvPr>
          <p:cNvSpPr txBox="1"/>
          <p:nvPr/>
        </p:nvSpPr>
        <p:spPr>
          <a:xfrm>
            <a:off x="712432" y="2741687"/>
            <a:ext cx="3602115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2000" dirty="0">
                <a:solidFill>
                  <a:schemeClr val="dk1"/>
                </a:solidFill>
              </a:rPr>
              <a:t>Go to Log In</a:t>
            </a:r>
          </a:p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2000" dirty="0">
                <a:solidFill>
                  <a:schemeClr val="dk1"/>
                </a:solidFill>
              </a:rPr>
              <a:t>and enter admin for user and admin for password</a:t>
            </a:r>
            <a:endParaRPr lang="es-PE" sz="3600" dirty="0">
              <a:solidFill>
                <a:schemeClr val="bg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7F1926E-CA28-EB1C-7437-884A041A7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8920"/>
            <a:ext cx="4591691" cy="27816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197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">
            <a:extLst>
              <a:ext uri="{FF2B5EF4-FFF2-40B4-BE49-F238E27FC236}">
                <a16:creationId xmlns:a16="http://schemas.microsoft.com/office/drawing/2014/main" id="{A77AE30D-F759-6645-1ABD-6E843EF200CB}"/>
              </a:ext>
            </a:extLst>
          </p:cNvPr>
          <p:cNvSpPr txBox="1"/>
          <p:nvPr/>
        </p:nvSpPr>
        <p:spPr>
          <a:xfrm>
            <a:off x="177553" y="148567"/>
            <a:ext cx="2663301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3200" b="1" dirty="0">
                <a:solidFill>
                  <a:schemeClr val="dk1"/>
                </a:solidFill>
              </a:rPr>
              <a:t>SonarQube</a:t>
            </a:r>
            <a:endParaRPr lang="es-PE" sz="4800" b="1" dirty="0">
              <a:solidFill>
                <a:schemeClr val="dk1"/>
              </a:solidFill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4D2FE1CD-B763-C391-7574-40D6A6C3ADD1}"/>
              </a:ext>
            </a:extLst>
          </p:cNvPr>
          <p:cNvSpPr txBox="1"/>
          <p:nvPr/>
        </p:nvSpPr>
        <p:spPr>
          <a:xfrm>
            <a:off x="177553" y="2433907"/>
            <a:ext cx="5732756" cy="155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2000" dirty="0">
                <a:solidFill>
                  <a:schemeClr val="dk1"/>
                </a:solidFill>
              </a:rPr>
              <a:t>In a Java project, create </a:t>
            </a:r>
            <a:r>
              <a:rPr lang="en-US" sz="2000" b="1" dirty="0">
                <a:solidFill>
                  <a:schemeClr val="dk1"/>
                </a:solidFill>
              </a:rPr>
              <a:t>sonar-</a:t>
            </a:r>
            <a:r>
              <a:rPr lang="en-US" sz="2000" b="1" dirty="0" err="1">
                <a:solidFill>
                  <a:schemeClr val="dk1"/>
                </a:solidFill>
              </a:rPr>
              <a:t>project.properties</a:t>
            </a:r>
            <a:endParaRPr lang="en-US" sz="2000" b="1" dirty="0">
              <a:solidFill>
                <a:schemeClr val="dk1"/>
              </a:solidFill>
            </a:endParaRPr>
          </a:p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2000" dirty="0">
                <a:solidFill>
                  <a:schemeClr val="dk1"/>
                </a:solidFill>
              </a:rPr>
              <a:t>Enter the data shown and then save.</a:t>
            </a:r>
          </a:p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endParaRPr lang="en-US" sz="2000" dirty="0">
              <a:solidFill>
                <a:schemeClr val="dk1"/>
              </a:solidFill>
            </a:endParaRPr>
          </a:p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2000" dirty="0">
                <a:solidFill>
                  <a:schemeClr val="dk1"/>
                </a:solidFill>
              </a:rPr>
              <a:t>In this case we’re using our Microservices project as example</a:t>
            </a:r>
            <a:endParaRPr lang="es-PE" sz="3600" dirty="0">
              <a:solidFill>
                <a:schemeClr val="bg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B09ECF-3BC1-2A88-4000-150935B4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3522"/>
            <a:ext cx="5544324" cy="39724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4685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Panorámica</PresentationFormat>
  <Paragraphs>57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2023-04-29T02:27:34Z</dcterms:created>
  <dcterms:modified xsi:type="dcterms:W3CDTF">2023-04-29T02:27:40Z</dcterms:modified>
</cp:coreProperties>
</file>